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67" r:id="rId5"/>
    <p:sldId id="269" r:id="rId6"/>
    <p:sldId id="270" r:id="rId7"/>
    <p:sldId id="268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191970"/>
    <a:srgbClr val="000066"/>
    <a:srgbClr val="4A4A4A"/>
    <a:srgbClr val="000000"/>
    <a:srgbClr val="FCD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3077ED-1E4B-4DDA-BE9C-74DFED5B6C8E}" v="3" dt="2023-03-30T15:26:14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102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62F44-22AF-C87A-49CD-5A72E4A8F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BC066A1-6C7A-B34F-390C-D4ED4FBD9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91C706-615E-52B8-329E-120A40C2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9B0EF-1024-4CBA-C496-62B38C79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344055-BC28-FC8C-CED2-3074A90C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47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8A3011-A4B8-7FCB-62AB-6207E543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224321-1152-B5F5-B4A8-981A18373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033135-1557-B7C3-B03F-189CD859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E60735-FA6F-A5A6-5CF9-CB16B8B7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61B90E-D1D2-AA63-5D69-E3C4F9CD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084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4F2BE9-A034-FF09-A5DD-1E1AD0C8A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768CCCF-E967-AC4D-CF16-AA2D54C1F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952012-95EA-8126-899D-4AE5304C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9BD811-819E-ED37-3AA1-63574ED7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1A9E29-2746-4326-98CD-3F033C5B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19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9C3D6-7E33-4C7D-6138-851247C2B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1E8BF4-F50F-141B-19E6-73E39F90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838377-04F4-2093-B9B4-E8B0A9A32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FC6E78-6D89-53BF-CE23-2346D616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0D3060-545D-8004-829C-A77B661E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4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0EB3C-2B45-40B5-FBC1-6C21436F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C44CBA-38BB-053A-EB32-99AB617CF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8704DA-4651-716D-B639-D4ACC759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E20313-B5A6-B4E8-448D-6F4B24B4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C4FC65-BE05-F962-72A4-96F38B91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4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C850F-009D-06BC-F875-B3E7BE4F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FBC4EB-098C-38FB-1017-6CEF832FA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B0A65A-E4F1-72A9-27B7-8BDC4DE09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B87C4D-C099-7CEB-7461-65E7A1AE9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65F5EF-6817-6A41-892B-D3D70628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0F2EB1-7F28-B271-4784-46714DBF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1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2DBBC-5EAC-B2F0-C899-F27F5C1B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83BEE2-D86E-BDE3-3B09-8B44D5049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54E3A5-8130-A715-665D-B09AED189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6F5E9-4B4E-626E-D5B8-36B918C4B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4CD9DD5-16A5-DFA3-0534-17054F419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4C42118-EF43-09B3-AAC6-60B09FF28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1F26704-2807-189A-2333-4B4309B8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05D5542-0133-DF4F-DE36-09628AC9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79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82B4B-66AD-2F21-2670-066B9E14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81595E6-A6A1-0870-02DD-113BE3A7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A4C00FA-1951-1290-B19A-7E19A81F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A897C4-C962-D5E7-1D33-A6A316CA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89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A21E51-DAD6-724C-BE15-B695798D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D2642A-2709-1B1E-47AD-F59F4FBD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CDAE94-4BAC-2F8E-6114-B2E2C5D0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43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76560-3AC2-E0C5-82CE-D7037CC8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9F28D8-AA76-D4C7-AF61-0D096AE1E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54F433-EEF2-2FD1-07F0-AD898478C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58A8F8-6CFD-F394-30AB-BA20ECF9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8C9EBD-9121-5689-52B2-0309E572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D47DEA-8E8B-3DA8-4844-41173A84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90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CA88D-537A-42D3-8400-F5B521C2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C95B53-D01D-2B4F-2EBB-26DF55704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8A5B36-6C00-7C33-8FCB-3F55CF0C9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77AD41-9CBC-6C24-8BBD-661A0110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93E6D6-63C6-D140-F506-A4290BD9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1F1BBF-A295-5D40-B78A-D6141F8B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000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A8D30-6D58-806C-EDE0-847252AA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7926E1-B3C9-BD01-52D5-71EA6FA00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BFACC1-2909-159E-3FEE-58AC1DE5E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678C-21BB-4657-8394-37F8FB09E804}" type="datetimeFigureOut">
              <a:rPr lang="ru-RU" smtClean="0"/>
              <a:t>03.04.2023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FA8934-CDC3-CEE1-74A1-7D685674B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003477-92CC-8A14-0715-99462CC7A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BFE06-ADE0-4C38-BDC1-02803F5DF9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89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A4C533-F088-5965-61A3-DD2FA59FF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35C15BD-DE1F-570E-A597-E67B455DF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67C6FE-CC57-76A5-0E64-73D556C2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38740C-846D-1F17-AA2A-7215C39860F5}"/>
              </a:ext>
            </a:extLst>
          </p:cNvPr>
          <p:cNvSpPr txBox="1"/>
          <p:nvPr/>
        </p:nvSpPr>
        <p:spPr>
          <a:xfrm>
            <a:off x="511624" y="801787"/>
            <a:ext cx="5459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 BONNIE" panose="02000000000000000000" pitchFamily="2" charset="0"/>
                <a:cs typeface="Aharoni" panose="02010803020104030203" pitchFamily="2" charset="-79"/>
              </a:rPr>
              <a:t>Xxx</a:t>
            </a:r>
            <a:r>
              <a:rPr lang="en-US" sz="8000" dirty="0" err="1">
                <a:solidFill>
                  <a:schemeClr val="bg1"/>
                </a:solidFill>
                <a:latin typeface="AR BONNIE" panose="02000000000000000000" pitchFamily="2" charset="0"/>
                <a:cs typeface="Aharoni" panose="02010803020104030203" pitchFamily="2" charset="-79"/>
              </a:rPr>
              <a:t>THE</a:t>
            </a:r>
            <a:r>
              <a:rPr lang="en-US" sz="8000" dirty="0">
                <a:solidFill>
                  <a:schemeClr val="bg1"/>
                </a:solidFill>
                <a:latin typeface="AR BONNIE" panose="02000000000000000000" pitchFamily="2" charset="0"/>
                <a:cs typeface="Aharoni" panose="02010803020104030203" pitchFamily="2" charset="-79"/>
              </a:rPr>
              <a:t> black</a:t>
            </a:r>
            <a:endParaRPr lang="ru-RU" sz="8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6B0F37-5552-E0D8-58E7-BF44019E76DF}"/>
              </a:ext>
            </a:extLst>
          </p:cNvPr>
          <p:cNvSpPr txBox="1"/>
          <p:nvPr/>
        </p:nvSpPr>
        <p:spPr>
          <a:xfrm>
            <a:off x="1273624" y="1564997"/>
            <a:ext cx="54591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 BONNIE" panose="02000000000000000000" pitchFamily="2" charset="0"/>
                <a:cs typeface="Aharoni" panose="02010803020104030203" pitchFamily="2" charset="-79"/>
              </a:rPr>
              <a:t>HOLE</a:t>
            </a:r>
            <a:r>
              <a:rPr lang="en-US" sz="4400" dirty="0">
                <a:solidFill>
                  <a:schemeClr val="bg1"/>
                </a:solidFill>
                <a:latin typeface="AR BONNIE" panose="02000000000000000000" pitchFamily="2" charset="0"/>
                <a:cs typeface="Aharoni" panose="02010803020104030203" pitchFamily="2" charset="-79"/>
              </a:rPr>
              <a:t>XXX</a:t>
            </a:r>
            <a:endParaRPr lang="en-US" sz="13800" dirty="0">
              <a:solidFill>
                <a:schemeClr val="bg1"/>
              </a:solidFill>
              <a:latin typeface="AR BONNIE" panose="0200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3274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577678E8-89FE-455A-0DBF-F491F6452D3B}"/>
              </a:ext>
            </a:extLst>
          </p:cNvPr>
          <p:cNvSpPr/>
          <p:nvPr/>
        </p:nvSpPr>
        <p:spPr>
          <a:xfrm rot="5400000">
            <a:off x="5858282" y="-5858285"/>
            <a:ext cx="492577" cy="12209149"/>
          </a:xfrm>
          <a:custGeom>
            <a:avLst/>
            <a:gdLst>
              <a:gd name="connsiteX0" fmla="*/ 0 w 2729703"/>
              <a:gd name="connsiteY0" fmla="*/ 0 h 6197063"/>
              <a:gd name="connsiteX1" fmla="*/ 81288 w 2729703"/>
              <a:gd name="connsiteY1" fmla="*/ 10329 h 6197063"/>
              <a:gd name="connsiteX2" fmla="*/ 2729703 w 2729703"/>
              <a:gd name="connsiteY2" fmla="*/ 3098531 h 6197063"/>
              <a:gd name="connsiteX3" fmla="*/ 81288 w 2729703"/>
              <a:gd name="connsiteY3" fmla="*/ 6186733 h 6197063"/>
              <a:gd name="connsiteX4" fmla="*/ 0 w 2729703"/>
              <a:gd name="connsiteY4" fmla="*/ 6197063 h 619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703" h="6197063">
                <a:moveTo>
                  <a:pt x="0" y="0"/>
                </a:moveTo>
                <a:lnTo>
                  <a:pt x="81288" y="10329"/>
                </a:lnTo>
                <a:cubicBezTo>
                  <a:pt x="1580924" y="239468"/>
                  <a:pt x="2729703" y="1534844"/>
                  <a:pt x="2729703" y="3098531"/>
                </a:cubicBezTo>
                <a:cubicBezTo>
                  <a:pt x="2729703" y="4662219"/>
                  <a:pt x="1580924" y="5957594"/>
                  <a:pt x="81288" y="6186733"/>
                </a:cubicBezTo>
                <a:lnTo>
                  <a:pt x="0" y="6197063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919AFD-9B4D-F66B-4CAB-31202715C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97" y="329067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Rockwell Nova Light" panose="02060303020205020403" pitchFamily="18" charset="0"/>
              </a:rPr>
              <a:t>Что будет</a:t>
            </a:r>
            <a:r>
              <a:rPr lang="en-US" sz="3600" dirty="0">
                <a:latin typeface="Rockwell Nova Light" panose="02060303020205020403" pitchFamily="18" charset="0"/>
              </a:rPr>
              <a:t>,</a:t>
            </a:r>
            <a:r>
              <a:rPr lang="ru-RU" sz="3600" dirty="0">
                <a:latin typeface="Rockwell Nova Light" panose="02060303020205020403" pitchFamily="18" charset="0"/>
              </a:rPr>
              <a:t> если попасть в чёрную дыру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133130D-AA45-2827-E55C-BDA6E4772EA8}"/>
              </a:ext>
            </a:extLst>
          </p:cNvPr>
          <p:cNvSpPr txBox="1">
            <a:spLocks/>
          </p:cNvSpPr>
          <p:nvPr/>
        </p:nvSpPr>
        <p:spPr>
          <a:xfrm>
            <a:off x="699407" y="910999"/>
            <a:ext cx="11334750" cy="3345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Влетев в чёрную дыру с двух ног и пересекая горизонт событий, космонавт-смертник достигнет точки позади горизонта событий, в которой начнет происходить деформация его тела. Так как гравитационное поле черной дыры неоднородно и представлено возрастающим по направлению к центру градиентом силы, то ноги космонавта подвергнутся заметно большему гравитационному воздействию, чем, например, голова. Тогда за счет гравитации – приливных сил, притяжение ног будет больше. Таким образом тело начинает постепенно вытягиваться в длину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,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 пока не разорвётся – это явление получило название </a:t>
            </a:r>
            <a:r>
              <a:rPr lang="ru-RU" sz="1600" b="1" i="0" dirty="0" err="1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спагеттификация</a:t>
            </a:r>
            <a:endParaRPr lang="en-US" sz="1600" b="0" i="0" dirty="0">
              <a:solidFill>
                <a:srgbClr val="000000"/>
              </a:solidFill>
              <a:effectLst/>
              <a:latin typeface="Rockwell Nova Light" panose="02060303020205020403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008580B-CCBF-F2F9-D9A6-F1FE42B0356F}"/>
              </a:ext>
            </a:extLst>
          </p:cNvPr>
          <p:cNvSpPr txBox="1">
            <a:spLocks/>
          </p:cNvSpPr>
          <p:nvPr/>
        </p:nvSpPr>
        <p:spPr>
          <a:xfrm>
            <a:off x="699406" y="3763737"/>
            <a:ext cx="5736770" cy="2601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1600" b="0" i="0" dirty="0">
              <a:solidFill>
                <a:srgbClr val="000000"/>
              </a:solidFill>
              <a:effectLst/>
              <a:latin typeface="Rockwell Nova Light" panose="02060303020205020403" pitchFamily="18" charset="0"/>
            </a:endParaRPr>
          </a:p>
          <a:p>
            <a:pPr algn="just"/>
            <a:r>
              <a:rPr lang="ru-RU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Э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ффект растяжения тела обратно пропорционален массе черной дыры. То есть если ЧД с массой равной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 b="0" i="0" dirty="0"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600" b="0" i="0" baseline="-25000" dirty="0"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⊙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 мгновенно растянет/разорвет тело, то сверхмассивная черная дыра будет иметь меньшие приливные силы и сделает это медленнее</a:t>
            </a:r>
            <a:endParaRPr lang="ru-RU" sz="1600" dirty="0">
              <a:latin typeface="Rockwell Nova Light" panose="02060303020205020403" pitchFamily="18" charset="0"/>
            </a:endParaRPr>
          </a:p>
          <a:p>
            <a:endParaRPr lang="ru-RU" sz="1600" dirty="0">
              <a:solidFill>
                <a:srgbClr val="000000"/>
              </a:solidFill>
              <a:latin typeface="Rockwell Nova Light" panose="02060303020205020403" pitchFamily="18" charset="0"/>
            </a:endParaRPr>
          </a:p>
        </p:txBody>
      </p:sp>
      <p:pic>
        <p:nvPicPr>
          <p:cNvPr id="8" name="Рисунок 7" descr="Изображение выглядит как синий, близко, овощи&#10;&#10;Автоматически созданное описание">
            <a:extLst>
              <a:ext uri="{FF2B5EF4-FFF2-40B4-BE49-F238E27FC236}">
                <a16:creationId xmlns:a16="http://schemas.microsoft.com/office/drawing/2014/main" id="{466D75FF-F0E7-6018-218B-3DD96BF89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66" y="3607298"/>
            <a:ext cx="5396593" cy="2981618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AED30C85-EE2C-18C8-5326-043202DF93CB}"/>
              </a:ext>
            </a:extLst>
          </p:cNvPr>
          <p:cNvSpPr/>
          <p:nvPr/>
        </p:nvSpPr>
        <p:spPr>
          <a:xfrm flipH="1">
            <a:off x="478698" y="1637122"/>
            <a:ext cx="45719" cy="197017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191970"/>
            </a:solidFill>
          </a:ln>
          <a:effectLst>
            <a:glow rad="139700">
              <a:schemeClr val="tx2">
                <a:lumMod val="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4FCA46F-87F1-8D4E-6207-EE45386CAF5F}"/>
              </a:ext>
            </a:extLst>
          </p:cNvPr>
          <p:cNvSpPr/>
          <p:nvPr/>
        </p:nvSpPr>
        <p:spPr>
          <a:xfrm flipH="1">
            <a:off x="478697" y="4256315"/>
            <a:ext cx="45719" cy="161653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191970"/>
            </a:solidFill>
          </a:ln>
          <a:effectLst>
            <a:glow rad="139700">
              <a:schemeClr val="tx2">
                <a:lumMod val="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11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E3700-EE82-1C7A-F088-40C4E3AE5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96" y="259846"/>
            <a:ext cx="9173935" cy="1124952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Rockwell Nova Light" panose="02060303020205020403" pitchFamily="18" charset="0"/>
              </a:rPr>
              <a:t>Замедление времени в пространстве чёрной дыры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27BABF-11CD-E533-94A6-CAB1F554DBA7}"/>
              </a:ext>
            </a:extLst>
          </p:cNvPr>
          <p:cNvSpPr txBox="1">
            <a:spLocks/>
          </p:cNvSpPr>
          <p:nvPr/>
        </p:nvSpPr>
        <p:spPr>
          <a:xfrm>
            <a:off x="234041" y="1292685"/>
            <a:ext cx="8060873" cy="5334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4000" b="0" i="0" dirty="0">
              <a:solidFill>
                <a:srgbClr val="000000"/>
              </a:solidFill>
              <a:effectLst/>
              <a:latin typeface="Rockwell Nova Light" panose="02060303020205020403" pitchFamily="18" charset="0"/>
            </a:endParaRPr>
          </a:p>
          <a:p>
            <a:pPr algn="just" fontAlgn="base"/>
            <a:r>
              <a:rPr lang="ru-RU" sz="1600" b="1" dirty="0">
                <a:solidFill>
                  <a:srgbClr val="000000"/>
                </a:solidFill>
                <a:latin typeface="Rockwell Nova Light" panose="02060303020205020403" pitchFamily="18" charset="0"/>
              </a:rPr>
              <a:t>В</a:t>
            </a:r>
            <a:r>
              <a:rPr lang="ru-RU" sz="1600" b="1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близи массивных объектов течение времени замедляется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, а значит для человека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,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попавшего в чёрную дыру</a:t>
            </a:r>
            <a:r>
              <a:rPr lang="en-US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 оно будет идти тем медленнее</a:t>
            </a:r>
            <a:r>
              <a:rPr lang="en-US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 чем ближе он будет приближаться к сингулярности</a:t>
            </a:r>
            <a:r>
              <a:rPr lang="en-US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.</a:t>
            </a:r>
            <a:r>
              <a:rPr lang="ru-RU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 Тогда как для наблюдателя извне ничего не изменится</a:t>
            </a:r>
            <a:r>
              <a:rPr lang="en-US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,</a:t>
            </a:r>
            <a:r>
              <a:rPr lang="ru-RU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 но он будет видеть как его товарищ-смертник по приближению к центру чёрной дыры постепенно замедляет движение вплоть до полной остановки около горизонта событий</a:t>
            </a:r>
            <a:r>
              <a:rPr lang="en-US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, </a:t>
            </a:r>
            <a:r>
              <a:rPr lang="ru-RU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поскольку свет не может выйти за его пределы</a:t>
            </a:r>
            <a:r>
              <a:rPr lang="en-US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.</a:t>
            </a:r>
            <a:r>
              <a:rPr lang="ru-RU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 Более того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свет, падающий на тело напарника «застывшего» у горизонта событий будет менять свою частоту в связи с его замедленным временем. Так как время идет медленней, то частота света будет уменьшаться, а длина волны – увеличиваться. В результате этого явления, на выходе для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наблюдателя </a:t>
            </a:r>
            <a:r>
              <a:rPr lang="ru-RU" sz="1600" b="1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свет постепенно будет смещаться в сторону низкочастотного – красного цвета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. Смещение света по спектру будет иметь место, так как космонавт-смертник все более удаляется от наблюдателя, хоть и практически незаметно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. 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Таким образом свет, отражаемый его телом, вскоре выйдет за пределы видимого спектра (пропадет изображение), и в дальнейшем тело космонавта можно будет уловить лишь в области инфракрасного излучения, позже – в радиочастотном, </a:t>
            </a:r>
            <a:r>
              <a:rPr lang="ru-RU" sz="1600" dirty="0">
                <a:solidFill>
                  <a:srgbClr val="000000"/>
                </a:solidFill>
                <a:latin typeface="Rockwell Nova Light" panose="02060303020205020403" pitchFamily="18" charset="0"/>
              </a:rPr>
              <a:t>а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Rockwell Nova Light" panose="02060303020205020403" pitchFamily="18" charset="0"/>
              </a:rPr>
              <a:t> в итоге оно станет полностью неуловимо</a:t>
            </a:r>
          </a:p>
          <a:p>
            <a:endParaRPr lang="ru-RU" sz="1600" dirty="0">
              <a:solidFill>
                <a:srgbClr val="000000"/>
              </a:solidFill>
              <a:latin typeface="Rockwell Nova Light" panose="02060303020205020403" pitchFamily="18" charset="0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201E525-FADA-5E0A-1347-EE5BE823B60C}"/>
              </a:ext>
            </a:extLst>
          </p:cNvPr>
          <p:cNvSpPr/>
          <p:nvPr/>
        </p:nvSpPr>
        <p:spPr>
          <a:xfrm>
            <a:off x="604158" y="259846"/>
            <a:ext cx="8762999" cy="1035322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000C6FD-D3C8-5A51-7956-E6137576D4F4}"/>
              </a:ext>
            </a:extLst>
          </p:cNvPr>
          <p:cNvSpPr/>
          <p:nvPr/>
        </p:nvSpPr>
        <p:spPr>
          <a:xfrm>
            <a:off x="973230" y="586970"/>
            <a:ext cx="349066" cy="349066"/>
          </a:xfrm>
          <a:prstGeom prst="ellipse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974A2B35-F46A-80F4-BBBA-7C8553B2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24" y="2326132"/>
            <a:ext cx="3680841" cy="3421525"/>
          </a:xfrm>
          <a:prstGeom prst="rect">
            <a:avLst/>
          </a:prstGeom>
        </p:spPr>
      </p:pic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070C7ADC-7464-C392-F418-F4F5DB979282}"/>
              </a:ext>
            </a:extLst>
          </p:cNvPr>
          <p:cNvSpPr/>
          <p:nvPr/>
        </p:nvSpPr>
        <p:spPr>
          <a:xfrm rot="16200000">
            <a:off x="5900469" y="549318"/>
            <a:ext cx="408213" cy="12209149"/>
          </a:xfrm>
          <a:custGeom>
            <a:avLst/>
            <a:gdLst>
              <a:gd name="connsiteX0" fmla="*/ 0 w 2729703"/>
              <a:gd name="connsiteY0" fmla="*/ 0 h 6197063"/>
              <a:gd name="connsiteX1" fmla="*/ 81288 w 2729703"/>
              <a:gd name="connsiteY1" fmla="*/ 10329 h 6197063"/>
              <a:gd name="connsiteX2" fmla="*/ 2729703 w 2729703"/>
              <a:gd name="connsiteY2" fmla="*/ 3098531 h 6197063"/>
              <a:gd name="connsiteX3" fmla="*/ 81288 w 2729703"/>
              <a:gd name="connsiteY3" fmla="*/ 6186733 h 6197063"/>
              <a:gd name="connsiteX4" fmla="*/ 0 w 2729703"/>
              <a:gd name="connsiteY4" fmla="*/ 6197063 h 619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703" h="6197063">
                <a:moveTo>
                  <a:pt x="0" y="0"/>
                </a:moveTo>
                <a:lnTo>
                  <a:pt x="81288" y="10329"/>
                </a:lnTo>
                <a:cubicBezTo>
                  <a:pt x="1580924" y="239468"/>
                  <a:pt x="2729703" y="1534844"/>
                  <a:pt x="2729703" y="3098531"/>
                </a:cubicBezTo>
                <a:cubicBezTo>
                  <a:pt x="2729703" y="4662219"/>
                  <a:pt x="1580924" y="5957594"/>
                  <a:pt x="81288" y="6186733"/>
                </a:cubicBezTo>
                <a:lnTo>
                  <a:pt x="0" y="6197063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090F52-5B5F-6963-4FA4-C82836A39E7E}"/>
              </a:ext>
            </a:extLst>
          </p:cNvPr>
          <p:cNvSpPr txBox="1"/>
          <p:nvPr/>
        </p:nvSpPr>
        <p:spPr>
          <a:xfrm>
            <a:off x="935617" y="799991"/>
            <a:ext cx="4860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Rockwell Nova Light" panose="02060303020205020403" pitchFamily="18" charset="0"/>
              </a:rPr>
              <a:t>Чёрная дыра - это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C0796-FBD7-3641-559F-FB0D9994A3B3}"/>
              </a:ext>
            </a:extLst>
          </p:cNvPr>
          <p:cNvSpPr txBox="1"/>
          <p:nvPr/>
        </p:nvSpPr>
        <p:spPr>
          <a:xfrm>
            <a:off x="653872" y="2354731"/>
            <a:ext cx="6709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О</a:t>
            </a:r>
            <a:r>
              <a:rPr lang="ru-RU" sz="2000" i="0" dirty="0"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бласть пространства-времени, обладающая настолько огромной плотностью и массой</a:t>
            </a:r>
            <a:r>
              <a:rPr lang="en-US" sz="2000" i="0" dirty="0"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sz="2000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что преодолеть её </a:t>
            </a:r>
            <a:r>
              <a:rPr lang="ru-RU" sz="2000" i="0" dirty="0"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гравитационное притяжение согласно общей теории относительности Эйнштейна </a:t>
            </a:r>
            <a:r>
              <a:rPr lang="ru-RU" sz="2000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не способен ни один объект Вселенной </a:t>
            </a:r>
            <a:r>
              <a:rPr lang="ru-RU" sz="2000" i="0" dirty="0"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в том числе движущиеся со скоростью света кванты</a:t>
            </a:r>
          </a:p>
          <a:p>
            <a:endParaRPr lang="ru-RU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6" name="Прямоугольник: скругленные углы 1035">
            <a:extLst>
              <a:ext uri="{FF2B5EF4-FFF2-40B4-BE49-F238E27FC236}">
                <a16:creationId xmlns:a16="http://schemas.microsoft.com/office/drawing/2014/main" id="{584F8221-9214-B486-C7D5-A699CBF2ECA4}"/>
              </a:ext>
            </a:extLst>
          </p:cNvPr>
          <p:cNvSpPr/>
          <p:nvPr/>
        </p:nvSpPr>
        <p:spPr>
          <a:xfrm>
            <a:off x="405032" y="2185813"/>
            <a:ext cx="61421" cy="244777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191970"/>
            </a:solidFill>
          </a:ln>
          <a:effectLst>
            <a:glow rad="139700">
              <a:schemeClr val="tx2">
                <a:lumMod val="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038" name="Овал 1037">
            <a:extLst>
              <a:ext uri="{FF2B5EF4-FFF2-40B4-BE49-F238E27FC236}">
                <a16:creationId xmlns:a16="http://schemas.microsoft.com/office/drawing/2014/main" id="{2F750C9A-BC16-CF19-E350-0C0878FB7339}"/>
              </a:ext>
            </a:extLst>
          </p:cNvPr>
          <p:cNvSpPr/>
          <p:nvPr/>
        </p:nvSpPr>
        <p:spPr>
          <a:xfrm>
            <a:off x="7635591" y="657893"/>
            <a:ext cx="4395450" cy="442415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AFE5CCC-5F70-1E12-D2F8-A7D4AC009E22}"/>
              </a:ext>
            </a:extLst>
          </p:cNvPr>
          <p:cNvSpPr/>
          <p:nvPr/>
        </p:nvSpPr>
        <p:spPr>
          <a:xfrm rot="21193431">
            <a:off x="8068272" y="1300781"/>
            <a:ext cx="3224147" cy="36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93700">
              <a:schemeClr val="tx1">
                <a:alpha val="2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9" name="Овал 1038">
            <a:extLst>
              <a:ext uri="{FF2B5EF4-FFF2-40B4-BE49-F238E27FC236}">
                <a16:creationId xmlns:a16="http://schemas.microsoft.com/office/drawing/2014/main" id="{83BD0A50-F09C-EF64-DCEA-B6FAAA002263}"/>
              </a:ext>
            </a:extLst>
          </p:cNvPr>
          <p:cNvSpPr/>
          <p:nvPr/>
        </p:nvSpPr>
        <p:spPr>
          <a:xfrm>
            <a:off x="11121650" y="5228784"/>
            <a:ext cx="827342" cy="82734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F992E0C5-FB94-D507-9E72-A7D6FAA9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286">
            <a:off x="8340094" y="1546449"/>
            <a:ext cx="2595106" cy="2595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D65307-DED3-0733-1AC6-B4BEB95F06B2}"/>
              </a:ext>
            </a:extLst>
          </p:cNvPr>
          <p:cNvSpPr txBox="1"/>
          <p:nvPr/>
        </p:nvSpPr>
        <p:spPr>
          <a:xfrm rot="21187913">
            <a:off x="8489034" y="4337644"/>
            <a:ext cx="272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Rockwell Nova Light" panose="02060303020205020403" pitchFamily="18" charset="0"/>
              </a:rPr>
              <a:t>Фотография чёрной дыры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54E0072-1B77-5AD6-F8F4-5BCFCDF65852}"/>
              </a:ext>
            </a:extLst>
          </p:cNvPr>
          <p:cNvSpPr/>
          <p:nvPr/>
        </p:nvSpPr>
        <p:spPr>
          <a:xfrm>
            <a:off x="405032" y="2359417"/>
            <a:ext cx="61421" cy="244777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191970"/>
            </a:solidFill>
          </a:ln>
          <a:effectLst>
            <a:glow rad="139700">
              <a:schemeClr val="tx2">
                <a:lumMod val="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8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5B2875E-B56F-7512-B0ED-985CD36ED2BD}"/>
              </a:ext>
            </a:extLst>
          </p:cNvPr>
          <p:cNvSpPr/>
          <p:nvPr/>
        </p:nvSpPr>
        <p:spPr>
          <a:xfrm>
            <a:off x="544287" y="2892217"/>
            <a:ext cx="3869000" cy="33558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93700">
              <a:schemeClr val="tx1">
                <a:alpha val="2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0798D-1734-3794-C0C7-0A0F085F3148}"/>
              </a:ext>
            </a:extLst>
          </p:cNvPr>
          <p:cNvSpPr txBox="1"/>
          <p:nvPr/>
        </p:nvSpPr>
        <p:spPr>
          <a:xfrm>
            <a:off x="4762764" y="2380770"/>
            <a:ext cx="71200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Гравитационный коллапс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С течением времени процесс ядерного распада в звёздах ослабляется в связи с истощением запасов водорода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баланс гравитационных сил и сил термоядерных реакций нарушается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ядро начинает </a:t>
            </a:r>
            <a:r>
              <a:rPr lang="ru-RU" dirty="0" err="1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коллапсировать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– сильно сжиматься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Такой процесс приводит к явлению вспышки сверхновой </a:t>
            </a:r>
            <a:r>
              <a:rPr lang="ru-RU" dirty="0">
                <a:solidFill>
                  <a:srgbClr val="F2F0F0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и д</a:t>
            </a:r>
            <a:r>
              <a:rPr lang="ru-RU" b="0" i="0" dirty="0">
                <a:solidFill>
                  <a:srgbClr val="F2F0F0"/>
                </a:solidFill>
                <a:effectLst/>
                <a:latin typeface="Rockwell Nova Light" panose="02060303020205020403" pitchFamily="18" charset="0"/>
              </a:rPr>
              <a:t>альше все зависит от массы самой звезды</a:t>
            </a:r>
            <a:r>
              <a:rPr lang="en-US" b="0" i="0" dirty="0">
                <a:solidFill>
                  <a:srgbClr val="F2F0F0"/>
                </a:solidFill>
                <a:effectLst/>
                <a:latin typeface="Rockwell Nova Light" panose="02060303020205020403" pitchFamily="18" charset="0"/>
              </a:rPr>
              <a:t>.</a:t>
            </a:r>
            <a:r>
              <a:rPr lang="ru-RU" b="0" i="0" dirty="0">
                <a:solidFill>
                  <a:srgbClr val="F2F0F0"/>
                </a:solidFill>
                <a:effectLst/>
                <a:latin typeface="Rockwell Nova Light" panose="02060303020205020403" pitchFamily="18" charset="0"/>
              </a:rPr>
              <a:t> Если 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масса исходного объекта 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,01</a:t>
            </a:r>
            <a:r>
              <a:rPr lang="en-US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b="0" i="0" baseline="-2500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⊙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то в результате образуется нейтронная звезда или белый карлик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при этом появлению чёрной дыры способствуют только те звёзды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массы которых превышают 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2,16</a:t>
            </a:r>
            <a:r>
              <a:rPr lang="en-US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b="0" i="0" baseline="-2500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⊙</a:t>
            </a:r>
            <a:endParaRPr lang="ru-RU" dirty="0">
              <a:solidFill>
                <a:schemeClr val="bg1"/>
              </a:solidFill>
              <a:latin typeface="Rockwell Nova Light" panose="020603030202050204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D8851-5614-9222-109C-6CF35318105E}"/>
              </a:ext>
            </a:extLst>
          </p:cNvPr>
          <p:cNvSpPr txBox="1"/>
          <p:nvPr/>
        </p:nvSpPr>
        <p:spPr>
          <a:xfrm>
            <a:off x="544287" y="609907"/>
            <a:ext cx="8831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Rockwell Nova Light" panose="02060303020205020403" pitchFamily="18" charset="0"/>
              </a:rPr>
              <a:t>Появление чёрной дыры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0798D-1734-3794-C0C7-0A0F085F3148}"/>
              </a:ext>
            </a:extLst>
          </p:cNvPr>
          <p:cNvSpPr txBox="1"/>
          <p:nvPr/>
        </p:nvSpPr>
        <p:spPr>
          <a:xfrm>
            <a:off x="544287" y="1632015"/>
            <a:ext cx="10753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Существует несколько гипотез насчёт образования чёрных дыр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но только две из них являются достоверно научным фактом:</a:t>
            </a:r>
          </a:p>
        </p:txBody>
      </p:sp>
      <p:pic>
        <p:nvPicPr>
          <p:cNvPr id="3" name="Рисунок 2" descr="Изображение выглядит как звезда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6AC0BBB8-3B7C-08FD-9872-47BF9FF66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4" y="3005639"/>
            <a:ext cx="3659345" cy="2681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30128-8CAC-F218-A520-135E3F268EA4}"/>
              </a:ext>
            </a:extLst>
          </p:cNvPr>
          <p:cNvSpPr txBox="1"/>
          <p:nvPr/>
        </p:nvSpPr>
        <p:spPr>
          <a:xfrm>
            <a:off x="4762764" y="5687047"/>
            <a:ext cx="7429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Значения массы звезды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при котором она не способна </a:t>
            </a:r>
            <a:r>
              <a:rPr lang="ru-RU" dirty="0" err="1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коллапсировать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в чёрную дыру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называется пределом </a:t>
            </a:r>
            <a:r>
              <a:rPr lang="ru-RU" b="1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Оппенгеймера –Волкова  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(2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,01</a:t>
            </a:r>
            <a:r>
              <a:rPr lang="en-US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baseline="-25000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0" i="0" baseline="-2500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⊙ 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&lt;m&lt;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2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,16</a:t>
            </a:r>
            <a:r>
              <a:rPr lang="en-US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b="0" i="0" baseline="-2500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⊙</a:t>
            </a:r>
            <a:r>
              <a:rPr lang="ru-RU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834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CD8851-5614-9222-109C-6CF35318105E}"/>
              </a:ext>
            </a:extLst>
          </p:cNvPr>
          <p:cNvSpPr txBox="1"/>
          <p:nvPr/>
        </p:nvSpPr>
        <p:spPr>
          <a:xfrm>
            <a:off x="544287" y="609907"/>
            <a:ext cx="8831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Rockwell Nova Light" panose="02060303020205020403" pitchFamily="18" charset="0"/>
              </a:rPr>
              <a:t>Появление чёрной дыры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0798D-1734-3794-C0C7-0A0F085F3148}"/>
              </a:ext>
            </a:extLst>
          </p:cNvPr>
          <p:cNvSpPr txBox="1"/>
          <p:nvPr/>
        </p:nvSpPr>
        <p:spPr>
          <a:xfrm>
            <a:off x="746980" y="2541659"/>
            <a:ext cx="56819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</a:rPr>
              <a:t>Второй сценарий, описывающий рождение черной дыры – сжатие до очень малых размеров не звезды</a:t>
            </a:r>
            <a:r>
              <a:rPr lang="en-US" dirty="0">
                <a:solidFill>
                  <a:schemeClr val="bg1"/>
                </a:solidFill>
                <a:latin typeface="Rockwell Nova Light" panose="02060303020205020403" pitchFamily="18" charset="0"/>
              </a:rPr>
              <a:t>,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</a:rPr>
              <a:t> а </a:t>
            </a:r>
            <a:r>
              <a:rPr lang="ru-RU" dirty="0" err="1">
                <a:solidFill>
                  <a:schemeClr val="bg1"/>
                </a:solidFill>
                <a:latin typeface="Rockwell Nova Light" panose="02060303020205020403" pitchFamily="18" charset="0"/>
              </a:rPr>
              <a:t>протогалактического</a:t>
            </a:r>
            <a:r>
              <a:rPr lang="ru-RU" dirty="0">
                <a:solidFill>
                  <a:schemeClr val="bg1"/>
                </a:solidFill>
                <a:latin typeface="Rockwell Nova Light" panose="02060303020205020403" pitchFamily="18" charset="0"/>
              </a:rPr>
              <a:t> газа, находящегося на стадии превращения в галактику или какое-то скопление. В случае недостаточного внутреннего давления для компенсации тех же гравитационных сил может возникнуть черная дыра</a:t>
            </a:r>
            <a:endParaRPr lang="ru-RU" dirty="0">
              <a:solidFill>
                <a:schemeClr val="bg1"/>
              </a:solidFill>
              <a:latin typeface="Rockwell Nova Light" panose="020603030202050204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 descr="Изображение выглядит как дым, ракета&#10;&#10;Автоматически созданное описание">
            <a:extLst>
              <a:ext uri="{FF2B5EF4-FFF2-40B4-BE49-F238E27FC236}">
                <a16:creationId xmlns:a16="http://schemas.microsoft.com/office/drawing/2014/main" id="{5AF66156-0A44-AFA8-1FA6-57F647472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1" y="1608878"/>
            <a:ext cx="4579276" cy="3663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3724D1-DCC5-9194-3067-233F35D17809}"/>
              </a:ext>
            </a:extLst>
          </p:cNvPr>
          <p:cNvSpPr txBox="1"/>
          <p:nvPr/>
        </p:nvSpPr>
        <p:spPr>
          <a:xfrm>
            <a:off x="6721815" y="5509429"/>
            <a:ext cx="508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  <a:latin typeface="Rockwell Nova Light" panose="02060303020205020403" pitchFamily="18" charset="0"/>
              </a:rPr>
              <a:t>Г</a:t>
            </a:r>
            <a:r>
              <a:rPr lang="ru-RU" sz="1200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</a:rPr>
              <a:t>равитационного линзирование чёрной дырой - искажение изображения галактики, перед которой она проходит</a:t>
            </a:r>
            <a:endParaRPr lang="ru-RU" sz="1200" dirty="0">
              <a:solidFill>
                <a:schemeClr val="bg1"/>
              </a:solidFill>
              <a:latin typeface="Rockwell Nova Light" panose="020603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90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196ACF1-2851-B161-24AD-471A37A93032}"/>
              </a:ext>
            </a:extLst>
          </p:cNvPr>
          <p:cNvSpPr/>
          <p:nvPr/>
        </p:nvSpPr>
        <p:spPr>
          <a:xfrm>
            <a:off x="7479633" y="878160"/>
            <a:ext cx="4324894" cy="3916709"/>
          </a:xfrm>
          <a:prstGeom prst="roundRect">
            <a:avLst>
              <a:gd name="adj" fmla="val 22895"/>
            </a:avLst>
          </a:prstGeom>
          <a:solidFill>
            <a:srgbClr val="333F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D0907-D2FC-8ED1-90BD-79C2EC589391}"/>
              </a:ext>
            </a:extLst>
          </p:cNvPr>
          <p:cNvSpPr txBox="1"/>
          <p:nvPr/>
        </p:nvSpPr>
        <p:spPr>
          <a:xfrm>
            <a:off x="1113461" y="454940"/>
            <a:ext cx="6787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Rockwell Nova Light" panose="02060303020205020403" pitchFamily="18" charset="0"/>
              </a:rPr>
              <a:t>Радиус Шварцшильда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F8126-0411-7D9E-D5B1-0E74E19F1CEF}"/>
              </a:ext>
            </a:extLst>
          </p:cNvPr>
          <p:cNvSpPr txBox="1"/>
          <p:nvPr/>
        </p:nvSpPr>
        <p:spPr>
          <a:xfrm>
            <a:off x="731521" y="1754987"/>
            <a:ext cx="61505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Он же гравитационный радиус – </a:t>
            </a:r>
            <a:r>
              <a:rPr lang="ru-RU" b="0" i="0" dirty="0">
                <a:effectLst/>
                <a:latin typeface="Rockwell Nova Light" panose="02060303020205020403" pitchFamily="18" charset="0"/>
              </a:rPr>
              <a:t>простыми словами критический радиус, при котором массивное тело под влиянием своего собственного притяжения становится чёрной дырой</a:t>
            </a:r>
            <a:r>
              <a:rPr lang="ru-RU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7" name="Рисунок 6" descr="Изображение выглядит как паутина&#10;&#10;Автоматически созданное описание">
            <a:extLst>
              <a:ext uri="{FF2B5EF4-FFF2-40B4-BE49-F238E27FC236}">
                <a16:creationId xmlns:a16="http://schemas.microsoft.com/office/drawing/2014/main" id="{F787CFD7-B9CA-D759-C449-EAA119DD5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46" y="5009095"/>
            <a:ext cx="2306476" cy="1349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07A064-4CF8-2EFF-D7FE-F84F177A614E}"/>
              </a:ext>
            </a:extLst>
          </p:cNvPr>
          <p:cNvSpPr txBox="1"/>
          <p:nvPr/>
        </p:nvSpPr>
        <p:spPr>
          <a:xfrm>
            <a:off x="731521" y="3986229"/>
            <a:ext cx="5865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Радиус Шварцшильда для Земли составляет примерно 9 мм</a:t>
            </a:r>
            <a:r>
              <a:rPr lang="en-US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ru-RU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 а для Солнца порядка 3 км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BBDABD6-8CDD-2D58-1896-865A212AC4BB}"/>
              </a:ext>
            </a:extLst>
          </p:cNvPr>
          <p:cNvSpPr/>
          <p:nvPr/>
        </p:nvSpPr>
        <p:spPr>
          <a:xfrm>
            <a:off x="553839" y="1692055"/>
            <a:ext cx="62701" cy="142416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191970"/>
            </a:solidFill>
          </a:ln>
          <a:effectLst>
            <a:glow rad="139700">
              <a:schemeClr val="tx2">
                <a:lumMod val="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530E4C6-42DF-E477-3EAC-7B14E4A58E9A}"/>
              </a:ext>
            </a:extLst>
          </p:cNvPr>
          <p:cNvSpPr/>
          <p:nvPr/>
        </p:nvSpPr>
        <p:spPr>
          <a:xfrm>
            <a:off x="555119" y="3871539"/>
            <a:ext cx="61421" cy="92333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191970"/>
            </a:solidFill>
          </a:ln>
          <a:effectLst>
            <a:glow rad="139700">
              <a:schemeClr val="tx2">
                <a:lumMod val="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9257F0-D147-4134-FFA1-1CE11BA006B8}"/>
              </a:ext>
            </a:extLst>
          </p:cNvPr>
          <p:cNvSpPr/>
          <p:nvPr/>
        </p:nvSpPr>
        <p:spPr>
          <a:xfrm>
            <a:off x="8030007" y="1503359"/>
            <a:ext cx="3224147" cy="26799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93700">
              <a:schemeClr val="tx1">
                <a:alpha val="2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 descr="Изображение выглядит как текст, человек, стена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F0EB5D54-6571-FA06-2E3E-7A1B01FD3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42" y="1503358"/>
            <a:ext cx="3259012" cy="26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6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A4C83-938D-D238-B776-B9E14E92B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58" y="292068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Rockwell Nova Light" panose="02060303020205020403" pitchFamily="18" charset="0"/>
              </a:rPr>
              <a:t>Модель визуализации чёрных дыр</a:t>
            </a:r>
          </a:p>
        </p:txBody>
      </p:sp>
      <p:pic>
        <p:nvPicPr>
          <p:cNvPr id="6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B596181-9B7D-22DC-C05B-98EC82876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01" y="1693200"/>
            <a:ext cx="8930598" cy="4476462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2554A70C-0E20-F521-DD9D-B90C164AD603}"/>
              </a:ext>
            </a:extLst>
          </p:cNvPr>
          <p:cNvSpPr/>
          <p:nvPr/>
        </p:nvSpPr>
        <p:spPr>
          <a:xfrm>
            <a:off x="717557" y="823114"/>
            <a:ext cx="263472" cy="263472"/>
          </a:xfrm>
          <a:prstGeom prst="ellipse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6BD19B7-F931-E28A-FE32-0172B38924A4}"/>
              </a:ext>
            </a:extLst>
          </p:cNvPr>
          <p:cNvSpPr/>
          <p:nvPr/>
        </p:nvSpPr>
        <p:spPr>
          <a:xfrm>
            <a:off x="472835" y="530333"/>
            <a:ext cx="9160329" cy="84903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52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E84F1AE-D5BD-79FC-F25C-03BD4E0F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93" y="1908732"/>
            <a:ext cx="10669693" cy="131059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b="1" dirty="0">
                <a:effectLst/>
                <a:latin typeface="Rockwell Nova Light" panose="02060303020205020403" pitchFamily="18" charset="0"/>
              </a:rPr>
              <a:t>Гравитационная сингулярность</a:t>
            </a:r>
            <a:r>
              <a:rPr lang="ru-RU" sz="1600" b="0" dirty="0">
                <a:effectLst/>
                <a:latin typeface="Rockwell Nova Light" panose="02060303020205020403" pitchFamily="18" charset="0"/>
              </a:rPr>
              <a:t> - область пространства-времени, в которой гравитационное поле тела становится бесконечно большим</a:t>
            </a:r>
            <a:r>
              <a:rPr lang="en-US" sz="1600" b="0" dirty="0">
                <a:effectLst/>
                <a:latin typeface="Rockwell Nova Light" panose="02060303020205020403" pitchFamily="18" charset="0"/>
              </a:rPr>
              <a:t>. </a:t>
            </a:r>
            <a:r>
              <a:rPr lang="ru-RU" sz="1600" b="0" dirty="0">
                <a:effectLst/>
                <a:latin typeface="Rockwell Nova Light" panose="02060303020205020403" pitchFamily="18" charset="0"/>
              </a:rPr>
              <a:t>Это точка – центр чёрной дыры</a:t>
            </a:r>
            <a:r>
              <a:rPr lang="en-US" sz="1600" b="0" dirty="0">
                <a:effectLst/>
                <a:latin typeface="Rockwell Nova Light" panose="02060303020205020403" pitchFamily="18" charset="0"/>
              </a:rPr>
              <a:t>,</a:t>
            </a:r>
            <a:r>
              <a:rPr lang="ru-RU" sz="1600" b="0" dirty="0">
                <a:effectLst/>
                <a:latin typeface="Rockwell Nova Light" panose="02060303020205020403" pitchFamily="18" charset="0"/>
              </a:rPr>
              <a:t> где её плотность  стремится к бесконечности, а значит и искривление пространства здесь безмерно максимально </a:t>
            </a:r>
          </a:p>
          <a:p>
            <a:endParaRPr lang="ru-RU" sz="1400" dirty="0">
              <a:latin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C5EB2-3C3A-6641-EDA8-74CB79F7D178}"/>
              </a:ext>
            </a:extLst>
          </p:cNvPr>
          <p:cNvSpPr txBox="1"/>
          <p:nvPr/>
        </p:nvSpPr>
        <p:spPr>
          <a:xfrm>
            <a:off x="1105800" y="647204"/>
            <a:ext cx="1003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Rockwell Nova Light" panose="02060303020205020403" pitchFamily="18" charset="0"/>
              </a:rPr>
              <a:t>Строение чёрной дыры Шварцшильда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A7740AB-1DAA-E793-43D9-9CB0CDCE9919}"/>
              </a:ext>
            </a:extLst>
          </p:cNvPr>
          <p:cNvSpPr/>
          <p:nvPr/>
        </p:nvSpPr>
        <p:spPr>
          <a:xfrm>
            <a:off x="466393" y="530338"/>
            <a:ext cx="10030286" cy="84903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C35E829-925E-D795-9C45-F2E6ACE201A8}"/>
              </a:ext>
            </a:extLst>
          </p:cNvPr>
          <p:cNvSpPr/>
          <p:nvPr/>
        </p:nvSpPr>
        <p:spPr>
          <a:xfrm>
            <a:off x="842328" y="823117"/>
            <a:ext cx="263472" cy="263472"/>
          </a:xfrm>
          <a:prstGeom prst="ellipse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5636FFF-B568-79BA-F6E3-AF868A0CED1F}"/>
              </a:ext>
            </a:extLst>
          </p:cNvPr>
          <p:cNvSpPr txBox="1">
            <a:spLocks/>
          </p:cNvSpPr>
          <p:nvPr/>
        </p:nvSpPr>
        <p:spPr>
          <a:xfrm>
            <a:off x="466394" y="2926707"/>
            <a:ext cx="10441091" cy="835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latin typeface="Rockwell Nova Light" panose="02060303020205020403" pitchFamily="18" charset="0"/>
              </a:rPr>
              <a:t>Горизонт событий </a:t>
            </a:r>
            <a:r>
              <a:rPr lang="ru-RU" sz="1600" dirty="0">
                <a:latin typeface="Rockwell Nova Light" panose="02060303020205020403" pitchFamily="18" charset="0"/>
              </a:rPr>
              <a:t>– условная </a:t>
            </a:r>
            <a:r>
              <a:rPr lang="ru-RU" sz="1600" b="0" i="0" dirty="0">
                <a:effectLst/>
                <a:latin typeface="Rockwell Nova Light" panose="02060303020205020403" pitchFamily="18" charset="0"/>
              </a:rPr>
              <a:t>сфера вокруг сингулярности</a:t>
            </a:r>
            <a:r>
              <a:rPr lang="en-US" sz="1600" b="0" i="0" dirty="0">
                <a:effectLst/>
                <a:latin typeface="Rockwell Nova Light" panose="02060303020205020403" pitchFamily="18" charset="0"/>
              </a:rPr>
              <a:t>,</a:t>
            </a:r>
            <a:r>
              <a:rPr lang="ru-RU" sz="1600" b="0" i="0" dirty="0">
                <a:effectLst/>
                <a:latin typeface="Rockwell Nova Light" panose="02060303020205020403" pitchFamily="18" charset="0"/>
              </a:rPr>
              <a:t> удалённая от неё на расстояние радиуса Шварцшильда. Горизонт событий является границей чёрной дыры и устанавливает область пространства, из которой невозможно передать информацию или выбраться любому объекту</a:t>
            </a:r>
            <a:r>
              <a:rPr lang="en-US" sz="1600" b="0" i="0" dirty="0">
                <a:effectLst/>
                <a:latin typeface="Rockwell Nova Light" panose="02060303020205020403" pitchFamily="18" charset="0"/>
              </a:rPr>
              <a:t>,</a:t>
            </a:r>
            <a:r>
              <a:rPr lang="ru-RU" sz="1600" b="0" i="0" dirty="0">
                <a:effectLst/>
                <a:latin typeface="Rockwell Nova Light" panose="02060303020205020403" pitchFamily="18" charset="0"/>
              </a:rPr>
              <a:t> даже движущемуся со скоростью света </a:t>
            </a:r>
            <a:endParaRPr lang="ru-RU" sz="1600" dirty="0">
              <a:latin typeface="Rockwell Nova Light" panose="02060303020205020403" pitchFamily="18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F15F3345-AFA7-8BB0-9C20-30E87B0A0B95}"/>
              </a:ext>
            </a:extLst>
          </p:cNvPr>
          <p:cNvSpPr txBox="1">
            <a:spLocks/>
          </p:cNvSpPr>
          <p:nvPr/>
        </p:nvSpPr>
        <p:spPr>
          <a:xfrm>
            <a:off x="466393" y="4237302"/>
            <a:ext cx="11502450" cy="835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Rockwell Nova Light" panose="02060303020205020403" pitchFamily="18" charset="0"/>
              </a:rPr>
              <a:t>Перед горизонтом события расположена </a:t>
            </a:r>
            <a:r>
              <a:rPr lang="ru-RU" sz="1600" b="1" dirty="0">
                <a:latin typeface="Rockwell Nova Light" panose="02060303020205020403" pitchFamily="18" charset="0"/>
              </a:rPr>
              <a:t>фотонная сфера</a:t>
            </a:r>
            <a:r>
              <a:rPr lang="en-US" sz="1600" dirty="0">
                <a:latin typeface="Rockwell Nova Light" panose="02060303020205020403" pitchFamily="18" charset="0"/>
              </a:rPr>
              <a:t>,</a:t>
            </a:r>
            <a:r>
              <a:rPr lang="ru-RU" sz="1600" dirty="0">
                <a:latin typeface="Rockwell Nova Light" panose="02060303020205020403" pitchFamily="18" charset="0"/>
              </a:rPr>
              <a:t> удалённая от сингулярности на 3</a:t>
            </a:r>
            <a:r>
              <a:rPr lang="en-US" sz="1600" dirty="0">
                <a:latin typeface="Rockwell Nova Light" panose="02060303020205020403" pitchFamily="18" charset="0"/>
              </a:rPr>
              <a:t>/2</a:t>
            </a:r>
            <a:r>
              <a:rPr lang="en-US" sz="1600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aseline="-25000" dirty="0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r>
              <a:rPr lang="ru-RU" sz="1600" dirty="0">
                <a:latin typeface="Rockwell Nova Light" panose="02060303020205020403" pitchFamily="18" charset="0"/>
              </a:rPr>
              <a:t> стационарная орбита для объектов с нулевой массой</a:t>
            </a:r>
            <a:r>
              <a:rPr lang="en-US" sz="1600" dirty="0">
                <a:latin typeface="Rockwell Nova Light" panose="02060303020205020403" pitchFamily="18" charset="0"/>
              </a:rPr>
              <a:t>,</a:t>
            </a:r>
            <a:r>
              <a:rPr lang="ru-RU" sz="1600" dirty="0">
                <a:latin typeface="Rockwell Nova Light" panose="02060303020205020403" pitchFamily="18" charset="0"/>
              </a:rPr>
              <a:t> движущихся со скоростью света</a:t>
            </a:r>
            <a:endParaRPr lang="en-US" sz="1600" baseline="-25000" dirty="0">
              <a:latin typeface="Rockwell Nova Light" panose="020603030202050204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F71B9CB-8D73-F04D-3C09-AF5279ECD222}"/>
              </a:ext>
            </a:extLst>
          </p:cNvPr>
          <p:cNvSpPr txBox="1">
            <a:spLocks/>
          </p:cNvSpPr>
          <p:nvPr/>
        </p:nvSpPr>
        <p:spPr>
          <a:xfrm>
            <a:off x="466393" y="5073234"/>
            <a:ext cx="10669693" cy="1310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b="1" dirty="0">
                <a:effectLst/>
                <a:latin typeface="Rockwell Nova Light" panose="02060303020205020403" pitchFamily="18" charset="0"/>
              </a:rPr>
              <a:t>Аккреционный диск </a:t>
            </a:r>
            <a:r>
              <a:rPr lang="ru-RU" sz="1600" dirty="0">
                <a:effectLst/>
                <a:latin typeface="Rockwell Nova Light" panose="02060303020205020403" pitchFamily="18" charset="0"/>
              </a:rPr>
              <a:t>- газовый диск, </a:t>
            </a:r>
            <a:r>
              <a:rPr lang="ru-RU" sz="1600" dirty="0">
                <a:latin typeface="Rockwell Nova Light" panose="02060303020205020403" pitchFamily="18" charset="0"/>
              </a:rPr>
              <a:t>удалённая от сингулярности на 3</a:t>
            </a:r>
            <a:r>
              <a:rPr lang="en-US" sz="1600" dirty="0" err="1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1600" baseline="-25000" dirty="0" err="1">
                <a:latin typeface="Rockwell Nova Light" panose="02060303020205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r>
              <a:rPr lang="ru-RU" sz="1600" dirty="0">
                <a:latin typeface="Rockwell Nova Light" panose="02060303020205020403" pitchFamily="18" charset="0"/>
              </a:rPr>
              <a:t> и </a:t>
            </a:r>
            <a:r>
              <a:rPr lang="ru-RU" sz="1600" dirty="0">
                <a:effectLst/>
                <a:latin typeface="Rockwell Nova Light" panose="02060303020205020403" pitchFamily="18" charset="0"/>
              </a:rPr>
              <a:t>состоящий из вещества, которое захвачено с поверхности соседних звезд</a:t>
            </a:r>
            <a:r>
              <a:rPr lang="en-US" sz="1600" dirty="0">
                <a:effectLst/>
                <a:latin typeface="Rockwell Nova Light" panose="02060303020205020403" pitchFamily="18" charset="0"/>
              </a:rPr>
              <a:t>. </a:t>
            </a:r>
            <a:r>
              <a:rPr lang="ru-RU" sz="1600" dirty="0">
                <a:effectLst/>
                <a:latin typeface="Rockwell Nova Light" panose="02060303020205020403" pitchFamily="18" charset="0"/>
              </a:rPr>
              <a:t>Частицы вещества здесь сталкиваются, преобразуя часть своей кинетической энергии в тепло, которое затем излучается в пространство. В результате вещество аккреционного диска постепенно перемещается всё ближе и ближе к чёрной дыре. Так что в конечном счёте чёрная дыра действительно всё съедает</a:t>
            </a:r>
            <a:endParaRPr lang="en-US" sz="1600" baseline="-25000" dirty="0">
              <a:latin typeface="Rockwell Nova Light" panose="020603030202050204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59774817-EC0D-1EF3-2110-6EDA989FCE76}"/>
              </a:ext>
            </a:extLst>
          </p:cNvPr>
          <p:cNvSpPr/>
          <p:nvPr/>
        </p:nvSpPr>
        <p:spPr>
          <a:xfrm rot="10800000">
            <a:off x="10446444" y="1746777"/>
            <a:ext cx="1745556" cy="4719621"/>
          </a:xfrm>
          <a:custGeom>
            <a:avLst/>
            <a:gdLst>
              <a:gd name="connsiteX0" fmla="*/ 0 w 2729703"/>
              <a:gd name="connsiteY0" fmla="*/ 0 h 6197063"/>
              <a:gd name="connsiteX1" fmla="*/ 81288 w 2729703"/>
              <a:gd name="connsiteY1" fmla="*/ 10329 h 6197063"/>
              <a:gd name="connsiteX2" fmla="*/ 2729703 w 2729703"/>
              <a:gd name="connsiteY2" fmla="*/ 3098531 h 6197063"/>
              <a:gd name="connsiteX3" fmla="*/ 81288 w 2729703"/>
              <a:gd name="connsiteY3" fmla="*/ 6186733 h 6197063"/>
              <a:gd name="connsiteX4" fmla="*/ 0 w 2729703"/>
              <a:gd name="connsiteY4" fmla="*/ 6197063 h 619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703" h="6197063">
                <a:moveTo>
                  <a:pt x="0" y="0"/>
                </a:moveTo>
                <a:lnTo>
                  <a:pt x="81288" y="10329"/>
                </a:lnTo>
                <a:cubicBezTo>
                  <a:pt x="1580924" y="239468"/>
                  <a:pt x="2729703" y="1534844"/>
                  <a:pt x="2729703" y="3098531"/>
                </a:cubicBezTo>
                <a:cubicBezTo>
                  <a:pt x="2729703" y="4662219"/>
                  <a:pt x="1580924" y="5957594"/>
                  <a:pt x="81288" y="6186733"/>
                </a:cubicBezTo>
                <a:lnTo>
                  <a:pt x="0" y="6197063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02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9BB806-C8C2-72E5-72BC-73C7E0C87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7000"/>
          </a:blip>
          <a:srcRect l="6799" t="6200" r="26510" b="1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  <a:effectLst>
            <a:softEdge rad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108A69B-BE8E-B0FC-3DE8-C081DE778332}"/>
              </a:ext>
            </a:extLst>
          </p:cNvPr>
          <p:cNvSpPr/>
          <p:nvPr/>
        </p:nvSpPr>
        <p:spPr>
          <a:xfrm>
            <a:off x="146957" y="506186"/>
            <a:ext cx="4474029" cy="5208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A3476EA-9745-0703-9295-DB0E3B09D2FD}"/>
              </a:ext>
            </a:extLst>
          </p:cNvPr>
          <p:cNvCxnSpPr>
            <a:cxnSpLocks/>
          </p:cNvCxnSpPr>
          <p:nvPr/>
        </p:nvCxnSpPr>
        <p:spPr>
          <a:xfrm>
            <a:off x="4408714" y="930729"/>
            <a:ext cx="1708679" cy="66527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AA59D2-A17F-2AEA-34DD-6A9AA4F379A6}"/>
              </a:ext>
            </a:extLst>
          </p:cNvPr>
          <p:cNvSpPr txBox="1"/>
          <p:nvPr/>
        </p:nvSpPr>
        <p:spPr>
          <a:xfrm>
            <a:off x="207859" y="595303"/>
            <a:ext cx="420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 err="1">
                <a:latin typeface="Rockwell Nova Light" panose="02060303020205020403" pitchFamily="18" charset="0"/>
              </a:rPr>
              <a:t>Аккреационный</a:t>
            </a:r>
            <a:r>
              <a:rPr lang="ru-RU" sz="1400" dirty="0">
                <a:latin typeface="Rockwell Nova Light" panose="02060303020205020403" pitchFamily="18" charset="0"/>
              </a:rPr>
              <a:t> диск - области стабильных орбит ещё существуют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0C8F210-3246-7426-6AC7-87E1E18153C7}"/>
              </a:ext>
            </a:extLst>
          </p:cNvPr>
          <p:cNvCxnSpPr>
            <a:cxnSpLocks/>
          </p:cNvCxnSpPr>
          <p:nvPr/>
        </p:nvCxnSpPr>
        <p:spPr>
          <a:xfrm>
            <a:off x="3732777" y="2693825"/>
            <a:ext cx="3043580" cy="3814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0F8E40-88BE-7792-D6E5-1072D978BF92}"/>
              </a:ext>
            </a:extLst>
          </p:cNvPr>
          <p:cNvSpPr txBox="1"/>
          <p:nvPr/>
        </p:nvSpPr>
        <p:spPr>
          <a:xfrm>
            <a:off x="507111" y="1849364"/>
            <a:ext cx="508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Rockwell Nova Light" panose="02060303020205020403" pitchFamily="18" charset="0"/>
              </a:rPr>
              <a:t>Стационарные орбиты невозможны</a:t>
            </a:r>
            <a:r>
              <a:rPr lang="en-US" sz="1400" dirty="0">
                <a:latin typeface="Rockwell Nova Light" panose="02060303020205020403" pitchFamily="18" charset="0"/>
              </a:rPr>
              <a:t>.</a:t>
            </a:r>
            <a:r>
              <a:rPr lang="ru-RU" sz="1400" dirty="0">
                <a:latin typeface="Rockwell Nova Light" panose="02060303020205020403" pitchFamily="18" charset="0"/>
              </a:rPr>
              <a:t> Тело притягивается к центру чёрной дыры либо преодолевает гравитацию и уходит по спирали в космическое пространство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31871561-1117-A23F-2006-212D3007EAAC}"/>
              </a:ext>
            </a:extLst>
          </p:cNvPr>
          <p:cNvCxnSpPr>
            <a:cxnSpLocks/>
          </p:cNvCxnSpPr>
          <p:nvPr/>
        </p:nvCxnSpPr>
        <p:spPr>
          <a:xfrm flipV="1">
            <a:off x="4386226" y="3691238"/>
            <a:ext cx="3168672" cy="56293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D7284F0-1AD9-857F-99A5-27142996C6B1}"/>
              </a:ext>
            </a:extLst>
          </p:cNvPr>
          <p:cNvSpPr txBox="1"/>
          <p:nvPr/>
        </p:nvSpPr>
        <p:spPr>
          <a:xfrm>
            <a:off x="-234757" y="3992560"/>
            <a:ext cx="447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Rockwell Nova Light" panose="02060303020205020403" pitchFamily="18" charset="0"/>
              </a:rPr>
              <a:t>Круговые орбиты для тел</a:t>
            </a:r>
            <a:r>
              <a:rPr lang="en-US" sz="1400" dirty="0">
                <a:latin typeface="Rockwell Nova Light" panose="02060303020205020403" pitchFamily="18" charset="0"/>
              </a:rPr>
              <a:t>,</a:t>
            </a:r>
            <a:r>
              <a:rPr lang="ru-RU" sz="1400" dirty="0">
                <a:latin typeface="Rockwell Nova Light" panose="02060303020205020403" pitchFamily="18" charset="0"/>
              </a:rPr>
              <a:t> имеющих массу вообще не допустимы (но есть нюанс)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EFB3469-16EF-5735-4870-D66BCE417A41}"/>
              </a:ext>
            </a:extLst>
          </p:cNvPr>
          <p:cNvCxnSpPr>
            <a:cxnSpLocks/>
          </p:cNvCxnSpPr>
          <p:nvPr/>
        </p:nvCxnSpPr>
        <p:spPr>
          <a:xfrm flipV="1">
            <a:off x="4941196" y="4052685"/>
            <a:ext cx="3281208" cy="166231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28BF942-B4FF-30C8-9FE1-FE5329C72D9C}"/>
              </a:ext>
            </a:extLst>
          </p:cNvPr>
          <p:cNvSpPr txBox="1"/>
          <p:nvPr/>
        </p:nvSpPr>
        <p:spPr>
          <a:xfrm>
            <a:off x="385726" y="5561111"/>
            <a:ext cx="447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Rockwell Nova Light" panose="02060303020205020403" pitchFamily="18" charset="0"/>
              </a:rPr>
              <a:t>Просто горизонт событий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603324-ECFD-B3CF-1425-E428E1717996}"/>
              </a:ext>
            </a:extLst>
          </p:cNvPr>
          <p:cNvSpPr txBox="1"/>
          <p:nvPr/>
        </p:nvSpPr>
        <p:spPr>
          <a:xfrm>
            <a:off x="8356167" y="2864103"/>
            <a:ext cx="1869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ckwell Nova Light" panose="02060303020205020403" pitchFamily="18" charset="0"/>
              </a:rPr>
              <a:t>Попав сюда</a:t>
            </a:r>
            <a:r>
              <a:rPr lang="en-US" dirty="0">
                <a:latin typeface="Rockwell Nova Light" panose="02060303020205020403" pitchFamily="18" charset="0"/>
              </a:rPr>
              <a:t>,</a:t>
            </a:r>
          </a:p>
          <a:p>
            <a:r>
              <a:rPr lang="ru-RU" dirty="0">
                <a:latin typeface="Rockwell Nova Light" panose="02060303020205020403" pitchFamily="18" charset="0"/>
              </a:rPr>
              <a:t>выхода нет</a:t>
            </a:r>
          </a:p>
        </p:txBody>
      </p:sp>
    </p:spTree>
    <p:extLst>
      <p:ext uri="{BB962C8B-B14F-4D97-AF65-F5344CB8AC3E}">
        <p14:creationId xmlns:p14="http://schemas.microsoft.com/office/powerpoint/2010/main" val="789369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A67B33A-6989-A8C7-C865-1E34FC07B461}"/>
              </a:ext>
            </a:extLst>
          </p:cNvPr>
          <p:cNvSpPr/>
          <p:nvPr/>
        </p:nvSpPr>
        <p:spPr>
          <a:xfrm rot="21052838">
            <a:off x="6145508" y="3562292"/>
            <a:ext cx="5943600" cy="34339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93700">
              <a:schemeClr val="tx1">
                <a:alpha val="2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3B022-1134-5BDA-080E-9D37A354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2" y="18097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Rockwell Nova Light" panose="02060303020205020403" pitchFamily="18" charset="0"/>
              </a:rPr>
              <a:t>Характеристики чёрной дыры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045B17-4395-669B-6360-CBD49A861D29}"/>
              </a:ext>
            </a:extLst>
          </p:cNvPr>
          <p:cNvSpPr txBox="1">
            <a:spLocks/>
          </p:cNvSpPr>
          <p:nvPr/>
        </p:nvSpPr>
        <p:spPr>
          <a:xfrm>
            <a:off x="408215" y="1578715"/>
            <a:ext cx="5731328" cy="159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b="1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</a:rPr>
              <a:t>Гипотеза об отсутствии волос 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</a:rPr>
              <a:t> утверждает, что все </a:t>
            </a:r>
            <a:r>
              <a:rPr lang="ru-RU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чёрные дыры о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</a:rPr>
              <a:t>писываются решением гравитационных и электромагнитных </a:t>
            </a:r>
            <a:r>
              <a:rPr lang="ru-RU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уравнений Эйнштейна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</a:rPr>
              <a:t>— </a:t>
            </a:r>
            <a:r>
              <a:rPr lang="ru-RU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Максвелла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</a:rPr>
              <a:t> и полностью характеризуются всего тремя независимыми внешне наблюдаемыми классическими параметрами: массой, </a:t>
            </a:r>
            <a:r>
              <a:rPr lang="ru-RU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электрическим зарядом 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</a:rPr>
              <a:t>и скоростью вращения – угловым моментом</a:t>
            </a:r>
            <a:r>
              <a:rPr lang="en-US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. </a:t>
            </a:r>
            <a:endParaRPr lang="ru-RU" sz="3600" dirty="0">
              <a:solidFill>
                <a:schemeClr val="bg1"/>
              </a:solidFill>
              <a:latin typeface="Rockwell Nova Light" panose="02060303020205020403" pitchFamily="18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E950B3A-ED01-8817-1DBD-5F29D1700593}"/>
              </a:ext>
            </a:extLst>
          </p:cNvPr>
          <p:cNvSpPr txBox="1">
            <a:spLocks/>
          </p:cNvSpPr>
          <p:nvPr/>
        </p:nvSpPr>
        <p:spPr>
          <a:xfrm>
            <a:off x="408214" y="3585989"/>
            <a:ext cx="5502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</a:rPr>
              <a:t>Предположим, что две чёрные дыры имеют одинаковую массу, электрический заряд и угловые моменты, но первая дыра состоит из обычной материи, тогда как вторая состоит из </a:t>
            </a:r>
            <a:r>
              <a:rPr lang="ru-RU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антиматерии</a:t>
            </a:r>
            <a:r>
              <a:rPr lang="ru-RU" sz="1600" b="0" i="0" dirty="0">
                <a:solidFill>
                  <a:schemeClr val="bg1"/>
                </a:solidFill>
                <a:effectLst/>
                <a:latin typeface="Rockwell Nova Light" panose="02060303020205020403" pitchFamily="18" charset="0"/>
              </a:rPr>
              <a:t>. Тем не менее они будут полностью неотличимы для наблюдателя вне горизонта событий. </a:t>
            </a:r>
            <a:endParaRPr lang="ru-RU" sz="4000" dirty="0">
              <a:solidFill>
                <a:schemeClr val="bg1"/>
              </a:solidFill>
              <a:latin typeface="Rockwell Nova Light" panose="02060303020205020403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603D008-4157-3418-FCE2-E1730EBD6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944" y="1831175"/>
            <a:ext cx="5502728" cy="661105"/>
          </a:xfrm>
          <a:prstGeom prst="rect">
            <a:avLst/>
          </a:prstGeom>
        </p:spPr>
      </p:pic>
      <p:pic>
        <p:nvPicPr>
          <p:cNvPr id="18" name="Рисунок 17" descr="Изображение выглядит как звезда&#10;&#10;Автоматически созданное описание">
            <a:extLst>
              <a:ext uri="{FF2B5EF4-FFF2-40B4-BE49-F238E27FC236}">
                <a16:creationId xmlns:a16="http://schemas.microsoft.com/office/drawing/2014/main" id="{4E4DC920-B8E6-9E03-6E03-6C2656717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4401">
            <a:off x="6251644" y="3667348"/>
            <a:ext cx="5731328" cy="3223872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6C1AFC8-359B-9EE5-6601-FB8B2E39A1C9}"/>
              </a:ext>
            </a:extLst>
          </p:cNvPr>
          <p:cNvSpPr txBox="1">
            <a:spLocks/>
          </p:cNvSpPr>
          <p:nvPr/>
        </p:nvSpPr>
        <p:spPr>
          <a:xfrm>
            <a:off x="408215" y="5110747"/>
            <a:ext cx="5731328" cy="159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Классифицируют чёрные дыры по массе либо наличию</a:t>
            </a:r>
            <a:r>
              <a:rPr lang="en-US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/</a:t>
            </a:r>
            <a:r>
              <a:rPr lang="ru-RU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отсутствию углового момента и электрического заряда</a:t>
            </a:r>
            <a:r>
              <a:rPr lang="en-US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.</a:t>
            </a:r>
            <a:r>
              <a:rPr lang="ru-RU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 Дыра Керра является наиболее встречающимся типом ЧД в природе</a:t>
            </a:r>
            <a:r>
              <a:rPr lang="en-US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,</a:t>
            </a:r>
            <a:r>
              <a:rPr lang="ru-RU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 она характеризуется вращением и отсутствием </a:t>
            </a:r>
            <a:r>
              <a:rPr lang="en-US" sz="1600" dirty="0">
                <a:solidFill>
                  <a:schemeClr val="bg1"/>
                </a:solidFill>
                <a:latin typeface="Rockwell Nova Light" panose="02060303020205020403" pitchFamily="18" charset="0"/>
              </a:rPr>
              <a:t>q</a:t>
            </a:r>
            <a:endParaRPr lang="ru-RU" sz="1600" dirty="0">
              <a:solidFill>
                <a:schemeClr val="bg1"/>
              </a:solidFill>
              <a:latin typeface="Rockwell Nova Light" panose="020603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260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973</Words>
  <Application>Microsoft Office PowerPoint</Application>
  <PresentationFormat>Широкоэкранный</PresentationFormat>
  <Paragraphs>38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 BONNIE</vt:lpstr>
      <vt:lpstr>Arial</vt:lpstr>
      <vt:lpstr>Calibri</vt:lpstr>
      <vt:lpstr>Calibri Light</vt:lpstr>
      <vt:lpstr>Open Sans</vt:lpstr>
      <vt:lpstr>Rockwell Nova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Модель визуализации чёрных дыр</vt:lpstr>
      <vt:lpstr>Презентация PowerPoint</vt:lpstr>
      <vt:lpstr>Презентация PowerPoint</vt:lpstr>
      <vt:lpstr>Характеристики чёрной дыры</vt:lpstr>
      <vt:lpstr>Что будет, если попасть в чёрную дыру</vt:lpstr>
      <vt:lpstr>Замедление времени в пространстве чёрной дыры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Даня Красавин</dc:creator>
  <cp:lastModifiedBy>Даня Красавин</cp:lastModifiedBy>
  <cp:revision>36</cp:revision>
  <dcterms:created xsi:type="dcterms:W3CDTF">2023-03-30T12:57:42Z</dcterms:created>
  <dcterms:modified xsi:type="dcterms:W3CDTF">2023-04-03T17:56:18Z</dcterms:modified>
</cp:coreProperties>
</file>